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5" r:id="rId1"/>
  </p:sldMasterIdLst>
  <p:notesMasterIdLst>
    <p:notesMasterId r:id="rId37"/>
  </p:notesMasterIdLst>
  <p:sldIdLst>
    <p:sldId id="256" r:id="rId2"/>
    <p:sldId id="279" r:id="rId3"/>
    <p:sldId id="354" r:id="rId4"/>
    <p:sldId id="320" r:id="rId5"/>
    <p:sldId id="315" r:id="rId6"/>
    <p:sldId id="316" r:id="rId7"/>
    <p:sldId id="317" r:id="rId8"/>
    <p:sldId id="318" r:id="rId9"/>
    <p:sldId id="321" r:id="rId10"/>
    <p:sldId id="327" r:id="rId11"/>
    <p:sldId id="333" r:id="rId12"/>
    <p:sldId id="332" r:id="rId13"/>
    <p:sldId id="329" r:id="rId14"/>
    <p:sldId id="330" r:id="rId15"/>
    <p:sldId id="331" r:id="rId16"/>
    <p:sldId id="350" r:id="rId17"/>
    <p:sldId id="334" r:id="rId18"/>
    <p:sldId id="355" r:id="rId19"/>
    <p:sldId id="357" r:id="rId20"/>
    <p:sldId id="358" r:id="rId21"/>
    <p:sldId id="359" r:id="rId22"/>
    <p:sldId id="361" r:id="rId23"/>
    <p:sldId id="362" r:id="rId24"/>
    <p:sldId id="363" r:id="rId25"/>
    <p:sldId id="369" r:id="rId26"/>
    <p:sldId id="336" r:id="rId27"/>
    <p:sldId id="340" r:id="rId28"/>
    <p:sldId id="338" r:id="rId29"/>
    <p:sldId id="341" r:id="rId30"/>
    <p:sldId id="342" r:id="rId31"/>
    <p:sldId id="337" r:id="rId32"/>
    <p:sldId id="339" r:id="rId33"/>
    <p:sldId id="343" r:id="rId34"/>
    <p:sldId id="344" r:id="rId35"/>
    <p:sldId id="34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65" autoAdjust="0"/>
    <p:restoredTop sz="95820" autoAdjust="0"/>
  </p:normalViewPr>
  <p:slideViewPr>
    <p:cSldViewPr snapToGrid="0" snapToObjects="1">
      <p:cViewPr>
        <p:scale>
          <a:sx n="113" d="100"/>
          <a:sy n="113" d="100"/>
        </p:scale>
        <p:origin x="400" y="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36EB4-F484-E44E-B926-67748D638B8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2D630-CB31-6947-A638-73B19FB0D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68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A07B-C164-3147-9A4D-3FAE7F395571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74CB8-5D20-8545-B883-815D62D4314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36" r:id="rId1"/>
    <p:sldLayoutId id="2147484137" r:id="rId2"/>
    <p:sldLayoutId id="2147484138" r:id="rId3"/>
    <p:sldLayoutId id="2147484139" r:id="rId4"/>
    <p:sldLayoutId id="2147484140" r:id="rId5"/>
    <p:sldLayoutId id="2147484141" r:id="rId6"/>
    <p:sldLayoutId id="2147484142" r:id="rId7"/>
    <p:sldLayoutId id="2147484143" r:id="rId8"/>
    <p:sldLayoutId id="2147484144" r:id="rId9"/>
    <p:sldLayoutId id="2147484145" r:id="rId10"/>
    <p:sldLayoutId id="214748414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t-interactive/chart-doctor/blob/master/visual-vocabulary/Visual-vocabulary.pdf" TargetMode="External"/><Relationship Id="rId2" Type="http://schemas.openxmlformats.org/officeDocument/2006/relationships/hyperlink" Target="https://datajournalism.com/read/longreads/the-unspoken-rules-of-visualisation-and-when-to-break-th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AlbertoCairo" TargetMode="External"/><Relationship Id="rId5" Type="http://schemas.openxmlformats.org/officeDocument/2006/relationships/hyperlink" Target="https://www.amazon.com/Data-Visualisation-Handbook-Driven-Design/dp/1526468921/ref=dp_ob_title_bk" TargetMode="External"/><Relationship Id="rId4" Type="http://schemas.openxmlformats.org/officeDocument/2006/relationships/hyperlink" Target="http://policyviz.com/wp-content/uploads/2018/08/PolicyViz-DataViz-Cheatsheet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artenzam/status/1235142999593627648?s=20" TargetMode="External"/><Relationship Id="rId2" Type="http://schemas.openxmlformats.org/officeDocument/2006/relationships/hyperlink" Target="https://twitter.com/MEPFuller/status/1246129903684194304?s=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ashingtonpost.com/graphics/national/mapping-the-2017-eclipse/?utm_term=.58658a0b34c2" TargetMode="External"/><Relationship Id="rId4" Type="http://schemas.openxmlformats.org/officeDocument/2006/relationships/hyperlink" Target="https://twitter.com/VizBiz15/status/1250446914191007744?s=2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atajournalism.com/read/longreads/the-unspoken-rules-of-visualisation-and-when-to-break-the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infobeautyaward/status/1213799861356810242/photo/1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viz.wtf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Sgraphics.jpeg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840"/>
            <a:ext cx="9144000" cy="7345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dirty="0"/>
              <a:t>Visualizing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382000" cy="254000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Randy Leonard</a:t>
            </a:r>
          </a:p>
          <a:p>
            <a:r>
              <a:rPr lang="en-US" b="1" dirty="0"/>
              <a:t>Digital frameworks</a:t>
            </a:r>
          </a:p>
          <a:p>
            <a:r>
              <a:rPr lang="en-US" b="1" dirty="0"/>
              <a:t>Northwestern University </a:t>
            </a:r>
            <a:r>
              <a:rPr lang="mr-IN" b="1" dirty="0"/>
              <a:t>–</a:t>
            </a:r>
            <a:r>
              <a:rPr lang="en-US" b="1" dirty="0"/>
              <a:t> Spring 2020</a:t>
            </a:r>
          </a:p>
          <a:p>
            <a:r>
              <a:rPr lang="en-US" b="1" dirty="0" err="1"/>
              <a:t>Github.com</a:t>
            </a:r>
            <a:r>
              <a:rPr lang="en-US" b="1" dirty="0"/>
              <a:t>/randyleonard99/digitalframeworks-spring2020</a:t>
            </a:r>
          </a:p>
        </p:txBody>
      </p:sp>
    </p:spTree>
    <p:extLst>
      <p:ext uri="{BB962C8B-B14F-4D97-AF65-F5344CB8AC3E}">
        <p14:creationId xmlns:p14="http://schemas.microsoft.com/office/powerpoint/2010/main" val="311988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one we’ve all seen</a:t>
            </a:r>
          </a:p>
        </p:txBody>
      </p:sp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3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5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people </a:t>
            </a:r>
            <a:r>
              <a:rPr lang="en-US" i="1" dirty="0"/>
              <a:t>love </a:t>
            </a:r>
            <a:r>
              <a:rPr lang="en-US" dirty="0"/>
              <a:t>this map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6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it’s a distortion</a:t>
            </a:r>
          </a:p>
        </p:txBody>
      </p:sp>
      <p:pic>
        <p:nvPicPr>
          <p:cNvPr id="4" name="Picture 3" descr="51Xeyxtf-HL._SX322_BO1,204,203,200_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533" y="2392947"/>
            <a:ext cx="2708190" cy="4170947"/>
          </a:xfrm>
          <a:prstGeom prst="rect">
            <a:avLst/>
          </a:prstGeom>
        </p:spPr>
      </p:pic>
      <p:pic>
        <p:nvPicPr>
          <p:cNvPr id="6" name="Picture 5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6" y="3345531"/>
            <a:ext cx="2780632" cy="2780632"/>
          </a:xfrm>
          <a:prstGeom prst="rect">
            <a:avLst/>
          </a:prstGeom>
        </p:spPr>
      </p:pic>
      <p:pic>
        <p:nvPicPr>
          <p:cNvPr id="7" name="Picture 6" descr="580b585b2edbce24c47b2a2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33958" y="3345531"/>
            <a:ext cx="2542674" cy="2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4 at 3.1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479" y="-42910"/>
            <a:ext cx="10510958" cy="7181638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5474" y="23367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Distributed votes by population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3906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04 at 3.18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700" y="0"/>
            <a:ext cx="9677400" cy="7052356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6211" y="46094"/>
            <a:ext cx="7753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Difference in votes, with pop.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372141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8-04 at 3.18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6603"/>
            <a:ext cx="9144000" cy="7244603"/>
          </a:xfrm>
          <a:prstGeom prst="rect">
            <a:avLst/>
          </a:prstGeom>
        </p:spPr>
      </p:pic>
      <p:pic>
        <p:nvPicPr>
          <p:cNvPr id="5" name="Picture 4" descr="Screen Shot 2018-08-04 at 3.14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606" y="4831273"/>
            <a:ext cx="1102194" cy="1220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0736" y="23367"/>
            <a:ext cx="701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3D population vs. winner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473" y="5895474"/>
            <a:ext cx="88365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https://</a:t>
            </a:r>
            <a:r>
              <a:rPr lang="en-US" sz="1000" dirty="0" err="1">
                <a:solidFill>
                  <a:srgbClr val="000000"/>
                </a:solidFill>
              </a:rPr>
              <a:t>www.wired.com</a:t>
            </a:r>
            <a:r>
              <a:rPr lang="en-US" sz="1000" dirty="0">
                <a:solidFill>
                  <a:srgbClr val="000000"/>
                </a:solidFill>
              </a:rPr>
              <a:t>/story/is-us-leaning-red-or-blue-election-maps/amp</a:t>
            </a:r>
          </a:p>
        </p:txBody>
      </p:sp>
    </p:spTree>
    <p:extLst>
      <p:ext uri="{BB962C8B-B14F-4D97-AF65-F5344CB8AC3E}">
        <p14:creationId xmlns:p14="http://schemas.microsoft.com/office/powerpoint/2010/main" val="248877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0E3D-3E02-6041-A1E1-3A0CA39C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EC602-26EF-2147-A59A-1CC788ACA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3.14.23 PM.png">
            <a:extLst>
              <a:ext uri="{FF2B5EF4-FFF2-40B4-BE49-F238E27FC236}">
                <a16:creationId xmlns:a16="http://schemas.microsoft.com/office/drawing/2014/main" id="{D5C5E549-8D5C-6A4D-A2C4-85998EF3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894" y="1506369"/>
            <a:ext cx="4171606" cy="46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4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what’s a </a:t>
            </a:r>
            <a:r>
              <a:rPr lang="en-US" dirty="0" err="1"/>
              <a:t>chartmaker</a:t>
            </a:r>
            <a:r>
              <a:rPr lang="en-US" dirty="0"/>
              <a:t>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story</a:t>
            </a:r>
            <a:r>
              <a:rPr lang="en-US" dirty="0"/>
              <a:t>: Have a clear idea of what aspect you’re trying to convey</a:t>
            </a:r>
          </a:p>
          <a:p>
            <a:r>
              <a:rPr lang="en-US" b="1" dirty="0"/>
              <a:t>Function</a:t>
            </a:r>
            <a:r>
              <a:rPr lang="en-US" dirty="0"/>
              <a:t>: Think about why/how your visualization would be useful to your readers, and ensure it does that</a:t>
            </a:r>
          </a:p>
          <a:p>
            <a:r>
              <a:rPr lang="en-US" b="1" dirty="0"/>
              <a:t>Design</a:t>
            </a:r>
            <a:r>
              <a:rPr lang="en-US" dirty="0"/>
              <a:t>: Simplicity. Only add what is needed.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22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89BFF6B-73F4-B145-967A-C31B7E21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94" y="959526"/>
            <a:ext cx="6551726" cy="5816412"/>
          </a:xfrm>
        </p:spPr>
      </p:pic>
    </p:spTree>
    <p:extLst>
      <p:ext uri="{BB962C8B-B14F-4D97-AF65-F5344CB8AC3E}">
        <p14:creationId xmlns:p14="http://schemas.microsoft.com/office/powerpoint/2010/main" val="3996890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15D90-5453-794F-8807-8A157C2E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16" y="1225062"/>
            <a:ext cx="6775938" cy="52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 data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Clean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Analyze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Present data</a:t>
            </a:r>
          </a:p>
        </p:txBody>
      </p:sp>
    </p:spTree>
    <p:extLst>
      <p:ext uri="{BB962C8B-B14F-4D97-AF65-F5344CB8AC3E}">
        <p14:creationId xmlns:p14="http://schemas.microsoft.com/office/powerpoint/2010/main" val="856847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9C352-0783-4847-BC4C-0EA93DAD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031" y="1225062"/>
            <a:ext cx="5418753" cy="522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data</a:t>
            </a:r>
          </a:p>
        </p:txBody>
      </p:sp>
    </p:spTree>
    <p:extLst>
      <p:ext uri="{BB962C8B-B14F-4D97-AF65-F5344CB8AC3E}">
        <p14:creationId xmlns:p14="http://schemas.microsoft.com/office/powerpoint/2010/main" val="115028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3877A-C21C-8D4B-942E-D34EBFC6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360"/>
            <a:ext cx="9144000" cy="53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19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3ADC1-7A50-D64A-9CF6-5E6A0273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6201"/>
            <a:ext cx="9144000" cy="543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8C2B5-ECB3-8240-9D40-CB061334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BA20F-2012-2244-A0DE-D9997075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3081"/>
            <a:ext cx="9144000" cy="46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9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1F0C-BAB4-2944-BC26-3C9D4CD54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9" y="82062"/>
            <a:ext cx="8229600" cy="1143000"/>
          </a:xfrm>
        </p:spPr>
        <p:txBody>
          <a:bodyPr/>
          <a:lstStyle/>
          <a:p>
            <a:r>
              <a:rPr lang="en-US" dirty="0"/>
              <a:t>The process</a:t>
            </a:r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89BFF6B-73F4-B145-967A-C31B7E215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494" y="959526"/>
            <a:ext cx="6551726" cy="5816412"/>
          </a:xfrm>
        </p:spPr>
      </p:pic>
    </p:spTree>
    <p:extLst>
      <p:ext uri="{BB962C8B-B14F-4D97-AF65-F5344CB8AC3E}">
        <p14:creationId xmlns:p14="http://schemas.microsoft.com/office/powerpoint/2010/main" val="1204224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10"/>
            <a:ext cx="8229600" cy="1143000"/>
          </a:xfrm>
        </p:spPr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5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79" y="847571"/>
            <a:ext cx="8562442" cy="601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1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Screen Shot 2018-08-04 at 4.29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28" y="1426416"/>
            <a:ext cx="2165472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78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31visualreport-immigration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17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1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78" y="1323474"/>
            <a:ext cx="2211154" cy="522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0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visualization?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story</a:t>
            </a:r>
          </a:p>
          <a:p>
            <a:r>
              <a:rPr lang="en-US" dirty="0"/>
              <a:t>More so: A visual story that conveys an understanding about some data.</a:t>
            </a:r>
          </a:p>
        </p:txBody>
      </p:sp>
    </p:spTree>
    <p:extLst>
      <p:ext uri="{BB962C8B-B14F-4D97-AF65-F5344CB8AC3E}">
        <p14:creationId xmlns:p14="http://schemas.microsoft.com/office/powerpoint/2010/main" val="32797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og_espn_democrats_republica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79" y="1761958"/>
            <a:ext cx="7874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7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8-08-04 at 4.2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736" y="1403683"/>
            <a:ext cx="3106131" cy="5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5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8-08-04 at 4.2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29" y="1669132"/>
            <a:ext cx="3935683" cy="507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69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8-08-04 at 4.2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05" y="1430421"/>
            <a:ext cx="2121722" cy="525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Different Charts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CEDB74-A16F-1049-976C-999DD1D2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6323"/>
            <a:ext cx="8229600" cy="3813717"/>
          </a:xfrm>
        </p:spPr>
      </p:pic>
    </p:spTree>
    <p:extLst>
      <p:ext uri="{BB962C8B-B14F-4D97-AF65-F5344CB8AC3E}">
        <p14:creationId xmlns:p14="http://schemas.microsoft.com/office/powerpoint/2010/main" val="877505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Norms and when to break</a:t>
            </a:r>
            <a:endParaRPr lang="en-US" dirty="0"/>
          </a:p>
          <a:p>
            <a:r>
              <a:rPr lang="en-US" dirty="0">
                <a:hlinkClick r:id="rId3"/>
              </a:rPr>
              <a:t>FT: When to use different charts</a:t>
            </a:r>
            <a:endParaRPr lang="en-US" dirty="0"/>
          </a:p>
          <a:p>
            <a:r>
              <a:rPr lang="en-US" dirty="0">
                <a:hlinkClick r:id="rId4"/>
              </a:rPr>
              <a:t>Simple tips</a:t>
            </a:r>
            <a:endParaRPr lang="en-US" dirty="0"/>
          </a:p>
          <a:p>
            <a:r>
              <a:rPr lang="en-US" dirty="0">
                <a:hlinkClick r:id="rId5"/>
              </a:rPr>
              <a:t>Data Visualisation – Andy Kirk</a:t>
            </a:r>
            <a:endParaRPr lang="en-US" dirty="0"/>
          </a:p>
          <a:p>
            <a:r>
              <a:rPr lang="en-US" dirty="0">
                <a:hlinkClick r:id="rId6"/>
              </a:rPr>
              <a:t>Alberto Cairo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8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Good data </a:t>
            </a:r>
            <a:r>
              <a:rPr lang="en-US" dirty="0"/>
              <a:t>viz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Animated unemployment</a:t>
            </a:r>
            <a:endParaRPr lang="en-US" dirty="0"/>
          </a:p>
          <a:p>
            <a:r>
              <a:rPr lang="en-US" dirty="0">
                <a:hlinkClick r:id="rId3"/>
              </a:rPr>
              <a:t>Brussels street names</a:t>
            </a:r>
            <a:endParaRPr lang="en-US" dirty="0"/>
          </a:p>
          <a:p>
            <a:r>
              <a:rPr lang="en-US" dirty="0">
                <a:hlinkClick r:id="rId4"/>
              </a:rPr>
              <a:t>Covid symptoms</a:t>
            </a:r>
            <a:endParaRPr lang="en-US" dirty="0">
              <a:hlinkClick r:id="rId5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6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202" r="4202"/>
          <a:stretch>
            <a:fillRect/>
          </a:stretch>
        </p:blipFill>
        <p:spPr>
          <a:xfrm>
            <a:off x="-1" y="1006354"/>
            <a:ext cx="9167829" cy="504195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54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a clear story  </a:t>
            </a:r>
          </a:p>
          <a:p>
            <a:r>
              <a:rPr lang="en-US" dirty="0"/>
              <a:t>Find meaning</a:t>
            </a:r>
          </a:p>
        </p:txBody>
      </p:sp>
      <p:pic>
        <p:nvPicPr>
          <p:cNvPr id="5" name="Picture 4" descr="Screen Shot 2018-08-04 at 2.13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894" y="1443370"/>
            <a:ext cx="5265746" cy="5414629"/>
          </a:xfrm>
          <a:prstGeom prst="rect">
            <a:avLst/>
          </a:prstGeom>
        </p:spPr>
      </p:pic>
      <p:pic>
        <p:nvPicPr>
          <p:cNvPr id="6" name="Picture 5" descr="Screen Shot 2018-08-04 at 2.1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5578"/>
            <a:ext cx="2686920" cy="22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2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goal </a:t>
            </a:r>
            <a:r>
              <a:rPr lang="mr-IN" dirty="0"/>
              <a:t>–</a:t>
            </a:r>
            <a:r>
              <a:rPr lang="en-US" dirty="0"/>
              <a:t> be useful to your reader</a:t>
            </a:r>
          </a:p>
        </p:txBody>
      </p:sp>
      <p:pic>
        <p:nvPicPr>
          <p:cNvPr id="4" name="Picture 3" descr="Screen Shot 2018-08-04 at 2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0473"/>
            <a:ext cx="8229600" cy="44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</a:t>
            </a:r>
            <a:r>
              <a:rPr lang="en-US" dirty="0" err="1"/>
              <a:t>Viz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beautiful</a:t>
            </a:r>
          </a:p>
        </p:txBody>
      </p:sp>
      <p:pic>
        <p:nvPicPr>
          <p:cNvPr id="7" name="Picture 6" descr="Screen Shot 2018-08-04 at 2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2338"/>
            <a:ext cx="4609038" cy="3307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0B6F6B-7D45-2445-8E5A-BA7688D6F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08" y="1503473"/>
            <a:ext cx="4820961" cy="2768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7590B5-A614-E64C-A075-9C163D33D2DF}"/>
              </a:ext>
            </a:extLst>
          </p:cNvPr>
          <p:cNvSpPr txBox="1"/>
          <p:nvPr/>
        </p:nvSpPr>
        <p:spPr>
          <a:xfrm>
            <a:off x="7280031" y="4272459"/>
            <a:ext cx="22653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Federica Fragapane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0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 </a:t>
            </a:r>
            <a:r>
              <a:rPr lang="mr-IN" dirty="0"/>
              <a:t>…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easier to make bad charts</a:t>
            </a:r>
          </a:p>
          <a:p>
            <a:endParaRPr lang="en-US" dirty="0"/>
          </a:p>
          <a:p>
            <a:r>
              <a:rPr lang="en-US" dirty="0"/>
              <a:t>In fact, there’s a whole </a:t>
            </a:r>
            <a:r>
              <a:rPr lang="en-US" dirty="0" err="1"/>
              <a:t>Tumblr</a:t>
            </a:r>
            <a:r>
              <a:rPr lang="en-US" dirty="0"/>
              <a:t> blog full of them </a:t>
            </a:r>
            <a:r>
              <a:rPr lang="en-US" dirty="0">
                <a:hlinkClick r:id="rId2"/>
              </a:rPr>
              <a:t>http://viz.wtf/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425211"/>
      </p:ext>
    </p:extLst>
  </p:cSld>
  <p:clrMapOvr>
    <a:masterClrMapping/>
  </p:clrMapOvr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40068</TotalTime>
  <Words>342</Words>
  <Application>Microsoft Macintosh PowerPoint</Application>
  <PresentationFormat>On-screen Show (4:3)</PresentationFormat>
  <Paragraphs>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Corbel</vt:lpstr>
      <vt:lpstr>Twilight</vt:lpstr>
      <vt:lpstr>Visualizing data</vt:lpstr>
      <vt:lpstr>Steps to a data story</vt:lpstr>
      <vt:lpstr>What is a data visualization?</vt:lpstr>
      <vt:lpstr>Good data viz examples</vt:lpstr>
      <vt:lpstr>PowerPoint Presentation</vt:lpstr>
      <vt:lpstr>What Makes a Good Viz?</vt:lpstr>
      <vt:lpstr>What Makes a Good Viz?</vt:lpstr>
      <vt:lpstr>What Makes a Good Viz?</vt:lpstr>
      <vt:lpstr>Unfortunately ….</vt:lpstr>
      <vt:lpstr>Unfortunately ….</vt:lpstr>
      <vt:lpstr>Unfortunately ….</vt:lpstr>
      <vt:lpstr>Unfortunately ….</vt:lpstr>
      <vt:lpstr>PowerPoint Presentation</vt:lpstr>
      <vt:lpstr>PowerPoint Presentation</vt:lpstr>
      <vt:lpstr>PowerPoint Presentation</vt:lpstr>
      <vt:lpstr>PowerPoint Presentation</vt:lpstr>
      <vt:lpstr>So what’s a chartmaker to do?</vt:lpstr>
      <vt:lpstr>The process</vt:lpstr>
      <vt:lpstr>The process</vt:lpstr>
      <vt:lpstr>The process</vt:lpstr>
      <vt:lpstr>The process</vt:lpstr>
      <vt:lpstr>The process</vt:lpstr>
      <vt:lpstr>The process</vt:lpstr>
      <vt:lpstr>The process</vt:lpstr>
      <vt:lpstr>The process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When to Use Different Charts</vt:lpstr>
      <vt:lpstr>Resources</vt:lpstr>
    </vt:vector>
  </TitlesOfParts>
  <Company>CQRC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McMinn</dc:creator>
  <cp:lastModifiedBy>Randall D Leonard</cp:lastModifiedBy>
  <cp:revision>226</cp:revision>
  <dcterms:created xsi:type="dcterms:W3CDTF">2018-07-03T20:07:00Z</dcterms:created>
  <dcterms:modified xsi:type="dcterms:W3CDTF">2020-05-20T00:20:01Z</dcterms:modified>
</cp:coreProperties>
</file>